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0" d="100"/>
          <a:sy n="80" d="100"/>
        </p:scale>
        <p:origin x="1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6C6E3C-AF44-4A0B-ACF7-7C7368A678DA}"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CED5-2DA1-4BE7-8DA9-523D8AF7C4B1}" type="slidenum">
              <a:rPr lang="en-US" smtClean="0"/>
              <a:t>‹#›</a:t>
            </a:fld>
            <a:endParaRPr lang="en-US"/>
          </a:p>
        </p:txBody>
      </p:sp>
    </p:spTree>
    <p:extLst>
      <p:ext uri="{BB962C8B-B14F-4D97-AF65-F5344CB8AC3E}">
        <p14:creationId xmlns:p14="http://schemas.microsoft.com/office/powerpoint/2010/main" val="281970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6C6E3C-AF44-4A0B-ACF7-7C7368A678DA}"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CED5-2DA1-4BE7-8DA9-523D8AF7C4B1}" type="slidenum">
              <a:rPr lang="en-US" smtClean="0"/>
              <a:t>‹#›</a:t>
            </a:fld>
            <a:endParaRPr lang="en-US"/>
          </a:p>
        </p:txBody>
      </p:sp>
    </p:spTree>
    <p:extLst>
      <p:ext uri="{BB962C8B-B14F-4D97-AF65-F5344CB8AC3E}">
        <p14:creationId xmlns:p14="http://schemas.microsoft.com/office/powerpoint/2010/main" val="3836777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6C6E3C-AF44-4A0B-ACF7-7C7368A678DA}"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CED5-2DA1-4BE7-8DA9-523D8AF7C4B1}" type="slidenum">
              <a:rPr lang="en-US" smtClean="0"/>
              <a:t>‹#›</a:t>
            </a:fld>
            <a:endParaRPr lang="en-US"/>
          </a:p>
        </p:txBody>
      </p:sp>
    </p:spTree>
    <p:extLst>
      <p:ext uri="{BB962C8B-B14F-4D97-AF65-F5344CB8AC3E}">
        <p14:creationId xmlns:p14="http://schemas.microsoft.com/office/powerpoint/2010/main" val="1092141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6C6E3C-AF44-4A0B-ACF7-7C7368A678DA}"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CED5-2DA1-4BE7-8DA9-523D8AF7C4B1}" type="slidenum">
              <a:rPr lang="en-US" smtClean="0"/>
              <a:t>‹#›</a:t>
            </a:fld>
            <a:endParaRPr lang="en-US"/>
          </a:p>
        </p:txBody>
      </p:sp>
    </p:spTree>
    <p:extLst>
      <p:ext uri="{BB962C8B-B14F-4D97-AF65-F5344CB8AC3E}">
        <p14:creationId xmlns:p14="http://schemas.microsoft.com/office/powerpoint/2010/main" val="370092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6C6E3C-AF44-4A0B-ACF7-7C7368A678DA}"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CED5-2DA1-4BE7-8DA9-523D8AF7C4B1}" type="slidenum">
              <a:rPr lang="en-US" smtClean="0"/>
              <a:t>‹#›</a:t>
            </a:fld>
            <a:endParaRPr lang="en-US"/>
          </a:p>
        </p:txBody>
      </p:sp>
    </p:spTree>
    <p:extLst>
      <p:ext uri="{BB962C8B-B14F-4D97-AF65-F5344CB8AC3E}">
        <p14:creationId xmlns:p14="http://schemas.microsoft.com/office/powerpoint/2010/main" val="232213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6C6E3C-AF44-4A0B-ACF7-7C7368A678DA}"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ACED5-2DA1-4BE7-8DA9-523D8AF7C4B1}" type="slidenum">
              <a:rPr lang="en-US" smtClean="0"/>
              <a:t>‹#›</a:t>
            </a:fld>
            <a:endParaRPr lang="en-US"/>
          </a:p>
        </p:txBody>
      </p:sp>
    </p:spTree>
    <p:extLst>
      <p:ext uri="{BB962C8B-B14F-4D97-AF65-F5344CB8AC3E}">
        <p14:creationId xmlns:p14="http://schemas.microsoft.com/office/powerpoint/2010/main" val="3498373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6C6E3C-AF44-4A0B-ACF7-7C7368A678DA}"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BACED5-2DA1-4BE7-8DA9-523D8AF7C4B1}" type="slidenum">
              <a:rPr lang="en-US" smtClean="0"/>
              <a:t>‹#›</a:t>
            </a:fld>
            <a:endParaRPr lang="en-US"/>
          </a:p>
        </p:txBody>
      </p:sp>
    </p:spTree>
    <p:extLst>
      <p:ext uri="{BB962C8B-B14F-4D97-AF65-F5344CB8AC3E}">
        <p14:creationId xmlns:p14="http://schemas.microsoft.com/office/powerpoint/2010/main" val="2330058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6C6E3C-AF44-4A0B-ACF7-7C7368A678DA}"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BACED5-2DA1-4BE7-8DA9-523D8AF7C4B1}" type="slidenum">
              <a:rPr lang="en-US" smtClean="0"/>
              <a:t>‹#›</a:t>
            </a:fld>
            <a:endParaRPr lang="en-US"/>
          </a:p>
        </p:txBody>
      </p:sp>
    </p:spTree>
    <p:extLst>
      <p:ext uri="{BB962C8B-B14F-4D97-AF65-F5344CB8AC3E}">
        <p14:creationId xmlns:p14="http://schemas.microsoft.com/office/powerpoint/2010/main" val="447740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C6E3C-AF44-4A0B-ACF7-7C7368A678DA}"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BACED5-2DA1-4BE7-8DA9-523D8AF7C4B1}" type="slidenum">
              <a:rPr lang="en-US" smtClean="0"/>
              <a:t>‹#›</a:t>
            </a:fld>
            <a:endParaRPr lang="en-US"/>
          </a:p>
        </p:txBody>
      </p:sp>
    </p:spTree>
    <p:extLst>
      <p:ext uri="{BB962C8B-B14F-4D97-AF65-F5344CB8AC3E}">
        <p14:creationId xmlns:p14="http://schemas.microsoft.com/office/powerpoint/2010/main" val="105838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C6E3C-AF44-4A0B-ACF7-7C7368A678DA}"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ACED5-2DA1-4BE7-8DA9-523D8AF7C4B1}" type="slidenum">
              <a:rPr lang="en-US" smtClean="0"/>
              <a:t>‹#›</a:t>
            </a:fld>
            <a:endParaRPr lang="en-US"/>
          </a:p>
        </p:txBody>
      </p:sp>
    </p:spTree>
    <p:extLst>
      <p:ext uri="{BB962C8B-B14F-4D97-AF65-F5344CB8AC3E}">
        <p14:creationId xmlns:p14="http://schemas.microsoft.com/office/powerpoint/2010/main" val="2197518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C6E3C-AF44-4A0B-ACF7-7C7368A678DA}"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ACED5-2DA1-4BE7-8DA9-523D8AF7C4B1}" type="slidenum">
              <a:rPr lang="en-US" smtClean="0"/>
              <a:t>‹#›</a:t>
            </a:fld>
            <a:endParaRPr lang="en-US"/>
          </a:p>
        </p:txBody>
      </p:sp>
    </p:spTree>
    <p:extLst>
      <p:ext uri="{BB962C8B-B14F-4D97-AF65-F5344CB8AC3E}">
        <p14:creationId xmlns:p14="http://schemas.microsoft.com/office/powerpoint/2010/main" val="2587466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6C6E3C-AF44-4A0B-ACF7-7C7368A678DA}" type="datetimeFigureOut">
              <a:rPr lang="en-US" smtClean="0"/>
              <a:t>5/2/2020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ACED5-2DA1-4BE7-8DA9-523D8AF7C4B1}" type="slidenum">
              <a:rPr lang="en-US" smtClean="0"/>
              <a:t>‹#›</a:t>
            </a:fld>
            <a:endParaRPr lang="en-US"/>
          </a:p>
        </p:txBody>
      </p:sp>
    </p:spTree>
    <p:extLst>
      <p:ext uri="{BB962C8B-B14F-4D97-AF65-F5344CB8AC3E}">
        <p14:creationId xmlns:p14="http://schemas.microsoft.com/office/powerpoint/2010/main" val="3212358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Welfare of Juvenile Delinquents and </a:t>
            </a:r>
            <a:r>
              <a:rPr lang="en-US" b="1" dirty="0" smtClean="0"/>
              <a:t>Criminals</a:t>
            </a:r>
            <a:br>
              <a:rPr lang="en-US" b="1" dirty="0" smtClean="0"/>
            </a:br>
            <a:r>
              <a:rPr lang="en-US" b="1" dirty="0" smtClean="0"/>
              <a:t>(Correctional Services)</a:t>
            </a:r>
            <a:r>
              <a:rPr lang="en-US" b="1" dirty="0" smtClean="0"/>
              <a:t> </a:t>
            </a:r>
            <a:endParaRPr lang="en-US" dirty="0"/>
          </a:p>
        </p:txBody>
      </p:sp>
      <p:sp>
        <p:nvSpPr>
          <p:cNvPr id="3" name="Subtitle 2"/>
          <p:cNvSpPr>
            <a:spLocks noGrp="1"/>
          </p:cNvSpPr>
          <p:nvPr>
            <p:ph type="subTitle" idx="1"/>
          </p:nvPr>
        </p:nvSpPr>
        <p:spPr/>
        <p:txBody>
          <a:bodyPr/>
          <a:lstStyle/>
          <a:p>
            <a:r>
              <a:rPr lang="en-US" dirty="0" smtClean="0"/>
              <a:t>Secondary Methods &amp; Fields of Social Work</a:t>
            </a:r>
            <a:endParaRPr lang="en-US" dirty="0"/>
          </a:p>
        </p:txBody>
      </p:sp>
    </p:spTree>
    <p:extLst>
      <p:ext uri="{BB962C8B-B14F-4D97-AF65-F5344CB8AC3E}">
        <p14:creationId xmlns:p14="http://schemas.microsoft.com/office/powerpoint/2010/main" val="3329881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Source:  Khalid, M. (2008).  Social work theory and practice: with special reference to Pakistan. (5th ed.). </a:t>
            </a:r>
            <a:r>
              <a:rPr lang="en-US" dirty="0" err="1"/>
              <a:t>Kifayat</a:t>
            </a:r>
            <a:r>
              <a:rPr lang="en-US"/>
              <a:t> Academy, Lahore.</a:t>
            </a:r>
          </a:p>
          <a:p>
            <a:endParaRPr lang="en-US"/>
          </a:p>
        </p:txBody>
      </p:sp>
    </p:spTree>
    <p:extLst>
      <p:ext uri="{BB962C8B-B14F-4D97-AF65-F5344CB8AC3E}">
        <p14:creationId xmlns:p14="http://schemas.microsoft.com/office/powerpoint/2010/main" val="4074350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Welfare of Juvenile Delinquents and Criminals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t>
            </a:r>
            <a:r>
              <a:rPr lang="en-US" dirty="0"/>
              <a:t>the </a:t>
            </a:r>
            <a:r>
              <a:rPr lang="en-US" dirty="0" smtClean="0"/>
              <a:t>words of </a:t>
            </a:r>
            <a:r>
              <a:rPr lang="en-US" dirty="0" err="1" smtClean="0"/>
              <a:t>Gillin</a:t>
            </a:r>
            <a:r>
              <a:rPr lang="en-US" dirty="0" smtClean="0"/>
              <a:t> and </a:t>
            </a:r>
            <a:r>
              <a:rPr lang="en-US" dirty="0" err="1" smtClean="0"/>
              <a:t>Gillin</a:t>
            </a:r>
            <a:r>
              <a:rPr lang="en-US" dirty="0" smtClean="0"/>
              <a:t>, </a:t>
            </a:r>
            <a:r>
              <a:rPr lang="en-US" dirty="0" smtClean="0"/>
              <a:t>“delinquent </a:t>
            </a:r>
            <a:r>
              <a:rPr lang="en-US" dirty="0" smtClean="0"/>
              <a:t>is one who is guilty of an act believed by a group that has power to enforce its belief, to be injurious to society and therefore prohibited”</a:t>
            </a:r>
          </a:p>
          <a:p>
            <a:r>
              <a:rPr lang="en-US" dirty="0" smtClean="0"/>
              <a:t>In short, juvenile delinquents are those young persons who have been found indulging in destructive acts such as theft and car lifting etc. </a:t>
            </a:r>
          </a:p>
          <a:p>
            <a:r>
              <a:rPr lang="en-US" dirty="0" smtClean="0"/>
              <a:t>Laws of different countries show wide variation in the types of “unlawful acts” in the jurisdiction of juvenile courts and in the specification of juvenile “age-limit.”</a:t>
            </a:r>
          </a:p>
          <a:p>
            <a:r>
              <a:rPr lang="en-US" dirty="0" smtClean="0"/>
              <a:t>In </a:t>
            </a:r>
            <a:r>
              <a:rPr lang="en-US" dirty="0" smtClean="0"/>
              <a:t>Pakistan Juvenile Justice System Ordinance was promulgated in 2000, according to this law separate courts are being established for children and the age of the child covers under this law is 18 years.</a:t>
            </a:r>
            <a:endParaRPr lang="en-US" dirty="0"/>
          </a:p>
        </p:txBody>
      </p:sp>
    </p:spTree>
    <p:extLst>
      <p:ext uri="{BB962C8B-B14F-4D97-AF65-F5344CB8AC3E}">
        <p14:creationId xmlns:p14="http://schemas.microsoft.com/office/powerpoint/2010/main" val="3125470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Classification of Juvenile Delinquents</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Juvenile delinquents have been classified by different scholars on different bases. </a:t>
            </a:r>
            <a:r>
              <a:rPr lang="en-US" dirty="0" smtClean="0"/>
              <a:t>These classifications are as under:</a:t>
            </a:r>
          </a:p>
          <a:p>
            <a:pPr marL="514350" indent="-514350">
              <a:buFont typeface="+mj-lt"/>
              <a:buAutoNum type="arabicPeriod"/>
            </a:pPr>
            <a:r>
              <a:rPr lang="en-US" dirty="0" smtClean="0"/>
              <a:t>traffic violations,</a:t>
            </a:r>
            <a:endParaRPr lang="en-US" dirty="0"/>
          </a:p>
          <a:p>
            <a:pPr marL="514350" indent="-514350">
              <a:buFont typeface="+mj-lt"/>
              <a:buAutoNum type="arabicPeriod"/>
            </a:pPr>
            <a:r>
              <a:rPr lang="en-US" dirty="0" smtClean="0"/>
              <a:t>petty </a:t>
            </a:r>
            <a:r>
              <a:rPr lang="en-US" dirty="0" smtClean="0"/>
              <a:t>theft </a:t>
            </a:r>
            <a:r>
              <a:rPr lang="en-US" dirty="0" smtClean="0"/>
              <a:t>and</a:t>
            </a:r>
            <a:r>
              <a:rPr lang="en-US" dirty="0" smtClean="0"/>
              <a:t> </a:t>
            </a:r>
            <a:r>
              <a:rPr lang="en-US" dirty="0" smtClean="0"/>
              <a:t>armed </a:t>
            </a:r>
            <a:r>
              <a:rPr lang="en-US" dirty="0" smtClean="0"/>
              <a:t>robbery,</a:t>
            </a:r>
          </a:p>
          <a:p>
            <a:pPr marL="514350" indent="-514350">
              <a:buFont typeface="+mj-lt"/>
              <a:buAutoNum type="arabicPeriod"/>
            </a:pPr>
            <a:r>
              <a:rPr lang="en-US" dirty="0" smtClean="0"/>
              <a:t>alcoholism </a:t>
            </a:r>
            <a:r>
              <a:rPr lang="en-US" dirty="0"/>
              <a:t>and drug </a:t>
            </a:r>
            <a:r>
              <a:rPr lang="en-US" dirty="0" smtClean="0"/>
              <a:t>addiction,</a:t>
            </a:r>
            <a:endParaRPr lang="en-US" dirty="0"/>
          </a:p>
          <a:p>
            <a:pPr marL="514350" indent="-514350">
              <a:buFont typeface="+mj-lt"/>
              <a:buAutoNum type="arabicPeriod"/>
            </a:pPr>
            <a:r>
              <a:rPr lang="en-US" dirty="0" smtClean="0"/>
              <a:t>Bodily </a:t>
            </a:r>
            <a:r>
              <a:rPr lang="en-US" dirty="0"/>
              <a:t>harm (including homicide</a:t>
            </a:r>
            <a:r>
              <a:rPr lang="en-US" dirty="0" smtClean="0"/>
              <a:t>).</a:t>
            </a:r>
            <a:endParaRPr lang="en-US" dirty="0" smtClean="0"/>
          </a:p>
          <a:p>
            <a:pPr marL="514350" indent="-514350">
              <a:buFont typeface="+mj-lt"/>
              <a:buAutoNum type="arabicPeriod"/>
            </a:pPr>
            <a:r>
              <a:rPr lang="en-US" dirty="0" smtClean="0"/>
              <a:t>Violence </a:t>
            </a:r>
            <a:r>
              <a:rPr lang="en-US" dirty="0" smtClean="0"/>
              <a:t>(against community by using weapons</a:t>
            </a:r>
            <a:r>
              <a:rPr lang="en-US" dirty="0" smtClean="0"/>
              <a:t>)</a:t>
            </a:r>
            <a:endParaRPr lang="en-US" dirty="0" smtClean="0"/>
          </a:p>
          <a:p>
            <a:pPr marL="514350" indent="-514350">
              <a:buFont typeface="+mj-lt"/>
              <a:buAutoNum type="arabicPeriod"/>
            </a:pPr>
            <a:r>
              <a:rPr lang="en-US" dirty="0" smtClean="0"/>
              <a:t>Sex offences (ranging from homosexuality to rape)</a:t>
            </a:r>
          </a:p>
          <a:p>
            <a:pPr marL="514350" indent="-514350">
              <a:buFont typeface="+mj-lt"/>
              <a:buAutoNum type="arabicPeriod"/>
            </a:pPr>
            <a:endParaRPr lang="en-US" dirty="0"/>
          </a:p>
        </p:txBody>
      </p:sp>
    </p:spTree>
    <p:extLst>
      <p:ext uri="{BB962C8B-B14F-4D97-AF65-F5344CB8AC3E}">
        <p14:creationId xmlns:p14="http://schemas.microsoft.com/office/powerpoint/2010/main" val="3165893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Factors in Juvenile Delinquency</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Following factors contribute or become the causes of Juvenile delinquency: </a:t>
            </a:r>
          </a:p>
          <a:p>
            <a:r>
              <a:rPr lang="en-US" dirty="0" smtClean="0"/>
              <a:t>Individual </a:t>
            </a:r>
            <a:r>
              <a:rPr lang="en-US" dirty="0" smtClean="0"/>
              <a:t>factors (submissive, defiance, hostility, impulsiveness, feeling of insecurity, fear, emotional conflicts, lack of self control),</a:t>
            </a:r>
          </a:p>
          <a:p>
            <a:r>
              <a:rPr lang="en-US" dirty="0" smtClean="0"/>
              <a:t>Family factors (economic conditions, broken families, criminal parents etc.),</a:t>
            </a:r>
          </a:p>
          <a:p>
            <a:r>
              <a:rPr lang="en-US" dirty="0" smtClean="0"/>
              <a:t>Peer </a:t>
            </a:r>
            <a:r>
              <a:rPr lang="en-US" dirty="0" smtClean="0"/>
              <a:t>influence,</a:t>
            </a:r>
            <a:endParaRPr lang="en-US" dirty="0" smtClean="0"/>
          </a:p>
          <a:p>
            <a:r>
              <a:rPr lang="en-US" dirty="0" smtClean="0"/>
              <a:t>Media,</a:t>
            </a:r>
            <a:endParaRPr lang="en-US" dirty="0" smtClean="0"/>
          </a:p>
          <a:p>
            <a:r>
              <a:rPr lang="en-US" dirty="0" smtClean="0"/>
              <a:t>Work environment</a:t>
            </a:r>
            <a:endParaRPr lang="en-US" dirty="0"/>
          </a:p>
        </p:txBody>
      </p:sp>
    </p:spTree>
    <p:extLst>
      <p:ext uri="{BB962C8B-B14F-4D97-AF65-F5344CB8AC3E}">
        <p14:creationId xmlns:p14="http://schemas.microsoft.com/office/powerpoint/2010/main" val="4037867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Methods of Treating Delinquents</a:t>
            </a:r>
            <a:endParaRPr lang="en-US" b="1" dirty="0"/>
          </a:p>
        </p:txBody>
      </p:sp>
      <p:sp>
        <p:nvSpPr>
          <p:cNvPr id="3" name="Content Placeholder 2"/>
          <p:cNvSpPr>
            <a:spLocks noGrp="1"/>
          </p:cNvSpPr>
          <p:nvPr>
            <p:ph idx="1"/>
          </p:nvPr>
        </p:nvSpPr>
        <p:spPr/>
        <p:txBody>
          <a:bodyPr/>
          <a:lstStyle/>
          <a:p>
            <a:pPr marL="0" indent="0">
              <a:buNone/>
            </a:pPr>
            <a:r>
              <a:rPr lang="en-US" dirty="0" smtClean="0"/>
              <a:t>Many approaches and methods can be used in treating a delinquent. Some important methods are </a:t>
            </a:r>
          </a:p>
          <a:p>
            <a:pPr marL="514350" indent="-514350">
              <a:buFont typeface="+mj-lt"/>
              <a:buAutoNum type="arabicPeriod"/>
            </a:pPr>
            <a:r>
              <a:rPr lang="en-US" dirty="0" smtClean="0"/>
              <a:t>Psychotherapy</a:t>
            </a:r>
          </a:p>
          <a:p>
            <a:pPr marL="514350" indent="-514350">
              <a:buFont typeface="+mj-lt"/>
              <a:buAutoNum type="arabicPeriod"/>
            </a:pPr>
            <a:r>
              <a:rPr lang="en-US" dirty="0" smtClean="0"/>
              <a:t>Reality Therapy</a:t>
            </a:r>
          </a:p>
          <a:p>
            <a:pPr marL="514350" indent="-514350">
              <a:buFont typeface="+mj-lt"/>
              <a:buAutoNum type="arabicPeriod"/>
            </a:pPr>
            <a:r>
              <a:rPr lang="en-US" dirty="0" smtClean="0"/>
              <a:t>Behavior Therapy</a:t>
            </a:r>
          </a:p>
          <a:p>
            <a:pPr marL="514350" indent="-514350">
              <a:buFont typeface="+mj-lt"/>
              <a:buAutoNum type="arabicPeriod"/>
            </a:pPr>
            <a:r>
              <a:rPr lang="en-US" dirty="0" smtClean="0"/>
              <a:t>Activity Therapy</a:t>
            </a:r>
          </a:p>
          <a:p>
            <a:pPr marL="514350" indent="-514350">
              <a:buFont typeface="+mj-lt"/>
              <a:buAutoNum type="arabicPeriod"/>
            </a:pPr>
            <a:r>
              <a:rPr lang="en-US" dirty="0" smtClean="0"/>
              <a:t>Milieu Therapy</a:t>
            </a:r>
          </a:p>
          <a:p>
            <a:pPr marL="514350" indent="-514350">
              <a:buFont typeface="+mj-lt"/>
              <a:buAutoNum type="arabicPeriod"/>
            </a:pPr>
            <a:r>
              <a:rPr lang="en-US" dirty="0" smtClean="0"/>
              <a:t>The two basic approaches in dealing with youngsters are the individual and the group methods of treatment.</a:t>
            </a:r>
            <a:endParaRPr lang="en-US" dirty="0"/>
          </a:p>
        </p:txBody>
      </p:sp>
    </p:spTree>
    <p:extLst>
      <p:ext uri="{BB962C8B-B14F-4D97-AF65-F5344CB8AC3E}">
        <p14:creationId xmlns:p14="http://schemas.microsoft.com/office/powerpoint/2010/main" val="3694023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9265"/>
          </a:xfrm>
        </p:spPr>
        <p:txBody>
          <a:bodyPr>
            <a:normAutofit fontScale="90000"/>
          </a:bodyPr>
          <a:lstStyle/>
          <a:p>
            <a:endParaRPr lang="en-US" dirty="0"/>
          </a:p>
        </p:txBody>
      </p:sp>
      <p:sp>
        <p:nvSpPr>
          <p:cNvPr id="3" name="Content Placeholder 2"/>
          <p:cNvSpPr>
            <a:spLocks noGrp="1"/>
          </p:cNvSpPr>
          <p:nvPr>
            <p:ph idx="1"/>
          </p:nvPr>
        </p:nvSpPr>
        <p:spPr>
          <a:xfrm>
            <a:off x="838200" y="736270"/>
            <a:ext cx="10515600" cy="5925787"/>
          </a:xfrm>
        </p:spPr>
        <p:txBody>
          <a:bodyPr>
            <a:normAutofit fontScale="92500" lnSpcReduction="20000"/>
          </a:bodyPr>
          <a:lstStyle/>
          <a:p>
            <a:r>
              <a:rPr lang="en-US" dirty="0" smtClean="0"/>
              <a:t>Through </a:t>
            </a:r>
            <a:r>
              <a:rPr lang="en-US" b="1" dirty="0" smtClean="0"/>
              <a:t>psychotherapy</a:t>
            </a:r>
            <a:r>
              <a:rPr lang="en-US" dirty="0" smtClean="0"/>
              <a:t>, the delinquent is allowed by the therapist to operate in an atmosphere of love and acceptance where the person does not have to bear severe rejection or physical punishment.</a:t>
            </a:r>
          </a:p>
          <a:p>
            <a:r>
              <a:rPr lang="en-US" b="1" dirty="0" smtClean="0"/>
              <a:t>Reality therapy </a:t>
            </a:r>
            <a:r>
              <a:rPr lang="en-US" dirty="0" smtClean="0"/>
              <a:t>is based on the view that people, unable to fulfil their basic needs act in an irresponsible manner. The object of reality therapy is to help the delinquent person act in a responsible manner, that is, refrain him from anti social activity.</a:t>
            </a:r>
          </a:p>
          <a:p>
            <a:r>
              <a:rPr lang="en-US" b="1" dirty="0" smtClean="0"/>
              <a:t>Behavior therapy </a:t>
            </a:r>
            <a:r>
              <a:rPr lang="en-US" dirty="0" smtClean="0"/>
              <a:t>modifies the learner behavior of the delinquents through the development of new learning processes i.e., through rewards and punishments.</a:t>
            </a:r>
          </a:p>
          <a:p>
            <a:r>
              <a:rPr lang="en-US" b="1" dirty="0" smtClean="0"/>
              <a:t>Activity therapy</a:t>
            </a:r>
            <a:r>
              <a:rPr lang="en-US" dirty="0" smtClean="0"/>
              <a:t>: Many children do not have the verbal ability to communicate effectively in a conventional individual or a group situation. A group of six to eight children are gathered to meet a specific time/place to engage in play or some artistic endeavors.</a:t>
            </a:r>
          </a:p>
          <a:p>
            <a:r>
              <a:rPr lang="en-US" b="1" dirty="0" smtClean="0"/>
              <a:t>Milieu or environment therapy </a:t>
            </a:r>
            <a:r>
              <a:rPr lang="en-US" dirty="0" smtClean="0"/>
              <a:t>attempts to produce an environment that will facilitate meaningful change and satisfactory adjustment. This is used for persons whose deviant behavior is a reaction to unfavorable life situations.</a:t>
            </a:r>
          </a:p>
          <a:p>
            <a:pPr marL="0" indent="0">
              <a:buNone/>
            </a:pPr>
            <a:endParaRPr lang="en-US" dirty="0"/>
          </a:p>
        </p:txBody>
      </p:sp>
    </p:spTree>
    <p:extLst>
      <p:ext uri="{BB962C8B-B14F-4D97-AF65-F5344CB8AC3E}">
        <p14:creationId xmlns:p14="http://schemas.microsoft.com/office/powerpoint/2010/main" val="968526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Social Case </a:t>
            </a:r>
            <a:r>
              <a:rPr lang="en-US" b="1" dirty="0" smtClean="0"/>
              <a:t>Work</a:t>
            </a:r>
            <a:r>
              <a:rPr lang="en-US" dirty="0"/>
              <a:t> </a:t>
            </a:r>
            <a:r>
              <a:rPr lang="en-US" dirty="0" smtClean="0"/>
              <a:t>technique is used for </a:t>
            </a:r>
            <a:r>
              <a:rPr lang="en-US" dirty="0" smtClean="0"/>
              <a:t>assisting </a:t>
            </a:r>
            <a:r>
              <a:rPr lang="en-US" dirty="0" smtClean="0"/>
              <a:t>the maladjusted youngsters in coping with their problems.</a:t>
            </a:r>
          </a:p>
          <a:p>
            <a:r>
              <a:rPr lang="en-US" b="1" dirty="0" smtClean="0"/>
              <a:t>Individual counseling </a:t>
            </a:r>
            <a:r>
              <a:rPr lang="en-US" dirty="0" smtClean="0"/>
              <a:t>is re-educating a delinquent to enable him to understand his immediate situation and solve his problem.</a:t>
            </a:r>
          </a:p>
          <a:p>
            <a:r>
              <a:rPr lang="en-US" b="1" dirty="0" smtClean="0"/>
              <a:t>Vocational </a:t>
            </a:r>
            <a:r>
              <a:rPr lang="en-US" b="1" dirty="0" smtClean="0"/>
              <a:t>Counseling </a:t>
            </a:r>
            <a:r>
              <a:rPr lang="en-US" dirty="0" smtClean="0"/>
              <a:t>is increasing the </a:t>
            </a:r>
            <a:r>
              <a:rPr lang="en-US" dirty="0" smtClean="0"/>
              <a:t>delinquent’s </a:t>
            </a:r>
            <a:r>
              <a:rPr lang="en-US" dirty="0" smtClean="0"/>
              <a:t>knowledge of his career </a:t>
            </a:r>
            <a:r>
              <a:rPr lang="en-US" dirty="0" smtClean="0"/>
              <a:t>choices, </a:t>
            </a:r>
            <a:r>
              <a:rPr lang="en-US" dirty="0" smtClean="0"/>
              <a:t>job </a:t>
            </a:r>
            <a:r>
              <a:rPr lang="en-US" dirty="0" smtClean="0"/>
              <a:t>specifications, qualifications </a:t>
            </a:r>
            <a:r>
              <a:rPr lang="en-US" dirty="0" smtClean="0"/>
              <a:t>and </a:t>
            </a:r>
            <a:r>
              <a:rPr lang="en-US" dirty="0" smtClean="0"/>
              <a:t>trainings </a:t>
            </a:r>
            <a:r>
              <a:rPr lang="en-US" dirty="0" smtClean="0"/>
              <a:t>needed for </a:t>
            </a:r>
            <a:r>
              <a:rPr lang="en-US" dirty="0" smtClean="0"/>
              <a:t>his successful </a:t>
            </a:r>
            <a:r>
              <a:rPr lang="en-US" dirty="0" smtClean="0"/>
              <a:t>employment.</a:t>
            </a:r>
            <a:endParaRPr lang="en-US" dirty="0"/>
          </a:p>
        </p:txBody>
      </p:sp>
    </p:spTree>
    <p:extLst>
      <p:ext uri="{BB962C8B-B14F-4D97-AF65-F5344CB8AC3E}">
        <p14:creationId xmlns:p14="http://schemas.microsoft.com/office/powerpoint/2010/main" val="808204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Crime</a:t>
            </a:r>
            <a:endParaRPr lang="en-US" b="1" dirty="0"/>
          </a:p>
        </p:txBody>
      </p:sp>
      <p:sp>
        <p:nvSpPr>
          <p:cNvPr id="3" name="Content Placeholder 2"/>
          <p:cNvSpPr>
            <a:spLocks noGrp="1"/>
          </p:cNvSpPr>
          <p:nvPr>
            <p:ph idx="1"/>
          </p:nvPr>
        </p:nvSpPr>
        <p:spPr/>
        <p:txBody>
          <a:bodyPr/>
          <a:lstStyle/>
          <a:p>
            <a:r>
              <a:rPr lang="en-US" dirty="0" smtClean="0"/>
              <a:t>Crime is a violation of law and the criminal is the person who has committed such acts which are punishable by laws of the state.</a:t>
            </a:r>
          </a:p>
          <a:p>
            <a:r>
              <a:rPr lang="en-US" dirty="0" smtClean="0"/>
              <a:t>From the social point of view, any act which damages social interest is crime.</a:t>
            </a:r>
          </a:p>
          <a:p>
            <a:r>
              <a:rPr lang="en-US" dirty="0" smtClean="0"/>
              <a:t>Crime is an act which the state has declared harmful to group </a:t>
            </a:r>
            <a:r>
              <a:rPr lang="en-US" dirty="0" smtClean="0"/>
              <a:t>welfare </a:t>
            </a:r>
            <a:r>
              <a:rPr lang="en-US" dirty="0" smtClean="0"/>
              <a:t>and which the state has power to punish.</a:t>
            </a:r>
          </a:p>
          <a:p>
            <a:r>
              <a:rPr lang="en-US" dirty="0" smtClean="0"/>
              <a:t>There are multiple interrelated socio-psychological forces due to which criminal commits the </a:t>
            </a:r>
            <a:r>
              <a:rPr lang="en-US" dirty="0" smtClean="0"/>
              <a:t>crimes.</a:t>
            </a:r>
            <a:endParaRPr lang="en-US" dirty="0"/>
          </a:p>
        </p:txBody>
      </p:sp>
    </p:spTree>
    <p:extLst>
      <p:ext uri="{BB962C8B-B14F-4D97-AF65-F5344CB8AC3E}">
        <p14:creationId xmlns:p14="http://schemas.microsoft.com/office/powerpoint/2010/main" val="4288474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3659"/>
          </a:xfrm>
        </p:spPr>
        <p:txBody>
          <a:bodyPr/>
          <a:lstStyle/>
          <a:p>
            <a:pPr algn="ctr"/>
            <a:r>
              <a:rPr lang="en-US" b="1" dirty="0" smtClean="0"/>
              <a:t>Methods of dealing with criminals</a:t>
            </a:r>
            <a:endParaRPr lang="en-US" b="1" dirty="0"/>
          </a:p>
        </p:txBody>
      </p:sp>
      <p:sp>
        <p:nvSpPr>
          <p:cNvPr id="3" name="Content Placeholder 2"/>
          <p:cNvSpPr>
            <a:spLocks noGrp="1"/>
          </p:cNvSpPr>
          <p:nvPr>
            <p:ph idx="1"/>
          </p:nvPr>
        </p:nvSpPr>
        <p:spPr>
          <a:xfrm>
            <a:off x="838200" y="1413164"/>
            <a:ext cx="10515600" cy="5444836"/>
          </a:xfrm>
        </p:spPr>
        <p:txBody>
          <a:bodyPr>
            <a:normAutofit lnSpcReduction="10000"/>
          </a:bodyPr>
          <a:lstStyle/>
          <a:p>
            <a:pPr marL="514350" indent="-514350">
              <a:buFont typeface="+mj-lt"/>
              <a:buAutoNum type="arabicPeriod"/>
            </a:pPr>
            <a:r>
              <a:rPr lang="en-US" dirty="0" smtClean="0"/>
              <a:t>Judicial inquiry and trial</a:t>
            </a:r>
          </a:p>
          <a:p>
            <a:pPr marL="514350" indent="-514350">
              <a:buFont typeface="+mj-lt"/>
              <a:buAutoNum type="arabicPeriod"/>
            </a:pPr>
            <a:r>
              <a:rPr lang="en-US" dirty="0" smtClean="0"/>
              <a:t>Detention (imprisonment)</a:t>
            </a:r>
          </a:p>
          <a:p>
            <a:pPr marL="514350" indent="-514350">
              <a:buFont typeface="+mj-lt"/>
              <a:buAutoNum type="arabicPeriod"/>
            </a:pPr>
            <a:r>
              <a:rPr lang="en-US" dirty="0" smtClean="0"/>
              <a:t>Rehabilitation after release</a:t>
            </a:r>
          </a:p>
          <a:p>
            <a:pPr marL="514350" indent="-514350">
              <a:buFont typeface="+mj-lt"/>
              <a:buAutoNum type="arabicPeriod"/>
            </a:pPr>
            <a:r>
              <a:rPr lang="en-US" dirty="0" smtClean="0"/>
              <a:t>Probation and Parole</a:t>
            </a:r>
          </a:p>
          <a:p>
            <a:pPr marL="0" indent="0">
              <a:buNone/>
            </a:pPr>
            <a:r>
              <a:rPr lang="en-US" b="1" dirty="0" smtClean="0"/>
              <a:t>Probation:</a:t>
            </a:r>
            <a:endParaRPr lang="en-US" b="1" dirty="0" smtClean="0"/>
          </a:p>
          <a:p>
            <a:pPr marL="0" indent="0">
              <a:buNone/>
            </a:pPr>
            <a:r>
              <a:rPr lang="en-US" dirty="0" smtClean="0"/>
              <a:t>Probation is an alternative measure to imprisonment for those offenders who according to the court are likely to be reformed, and at the same time are not dangerous to society. </a:t>
            </a:r>
            <a:r>
              <a:rPr lang="en-US" dirty="0" smtClean="0"/>
              <a:t>Offender</a:t>
            </a:r>
            <a:r>
              <a:rPr lang="en-US" dirty="0" smtClean="0"/>
              <a:t> </a:t>
            </a:r>
            <a:r>
              <a:rPr lang="en-US" dirty="0" smtClean="0"/>
              <a:t>is placed under the guidance and the supervision of a probation officer appointed by the court for a specific period of time. The probation officer helps and guides him in his efforts to live without breaking the law. The court retains the power of inflicting punishment if he proves unworthy of the privilege of probation. </a:t>
            </a:r>
            <a:endParaRPr lang="en-US" dirty="0"/>
          </a:p>
        </p:txBody>
      </p:sp>
    </p:spTree>
    <p:extLst>
      <p:ext uri="{BB962C8B-B14F-4D97-AF65-F5344CB8AC3E}">
        <p14:creationId xmlns:p14="http://schemas.microsoft.com/office/powerpoint/2010/main" val="729353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781</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Welfare of Juvenile Delinquents and Criminals (Correctional Services) </vt:lpstr>
      <vt:lpstr>Welfare of Juvenile Delinquents and Criminals </vt:lpstr>
      <vt:lpstr>Classification of Juvenile Delinquents</vt:lpstr>
      <vt:lpstr>Factors in Juvenile Delinquency</vt:lpstr>
      <vt:lpstr>Methods of Treating Delinquents</vt:lpstr>
      <vt:lpstr>PowerPoint Presentation</vt:lpstr>
      <vt:lpstr>PowerPoint Presentation</vt:lpstr>
      <vt:lpstr>Crime</vt:lpstr>
      <vt:lpstr>Methods of dealing with criminals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Welfare of Juvenile Delinquents and Criminals In the </dc:title>
  <dc:creator>Abdul Rehman</dc:creator>
  <cp:lastModifiedBy>Abdul Rehman</cp:lastModifiedBy>
  <cp:revision>17</cp:revision>
  <dcterms:created xsi:type="dcterms:W3CDTF">2020-04-30T15:36:35Z</dcterms:created>
  <dcterms:modified xsi:type="dcterms:W3CDTF">2020-05-02T18:38:20Z</dcterms:modified>
</cp:coreProperties>
</file>